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46"/>
  </p:normalViewPr>
  <p:slideViewPr>
    <p:cSldViewPr snapToGrid="0">
      <p:cViewPr varScale="1">
        <p:scale>
          <a:sx n="94" d="100"/>
          <a:sy n="94" d="100"/>
        </p:scale>
        <p:origin x="1296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indows\Desktop\CDSS-MDTT\CDSS%20MDMT%20economics_14.12.2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'Analysis summary'!$B$35</c:f>
              <c:strCache>
                <c:ptCount val="1"/>
                <c:pt idx="0">
                  <c:v>KCH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elete val="1"/>
          </c:dLbls>
          <c:xVal>
            <c:numRef>
              <c:f>'Analysis summary'!$A$36:$A$43</c:f>
              <c:numCache>
                <c:formatCode>0%</c:formatCode>
                <c:ptCount val="8"/>
                <c:pt idx="0">
                  <c:v>0.05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0.5</c:v>
                </c:pt>
                <c:pt idx="5">
                  <c:v>0.7</c:v>
                </c:pt>
                <c:pt idx="6">
                  <c:v>0.9</c:v>
                </c:pt>
                <c:pt idx="7">
                  <c:v>1</c:v>
                </c:pt>
              </c:numCache>
            </c:numRef>
          </c:xVal>
          <c:yVal>
            <c:numRef>
              <c:f>'Analysis summary'!$B$36:$B$43</c:f>
              <c:numCache>
                <c:formatCode>"£"#,##0.00</c:formatCode>
                <c:ptCount val="8"/>
                <c:pt idx="0">
                  <c:v>8.6529608392116302</c:v>
                </c:pt>
                <c:pt idx="1">
                  <c:v>1.70296083921167</c:v>
                </c:pt>
                <c:pt idx="2">
                  <c:v>-12.19703916078835</c:v>
                </c:pt>
                <c:pt idx="3">
                  <c:v>-26.097039160788356</c:v>
                </c:pt>
                <c:pt idx="4">
                  <c:v>-53.897039160788353</c:v>
                </c:pt>
                <c:pt idx="5">
                  <c:v>-81.69703916078835</c:v>
                </c:pt>
                <c:pt idx="6">
                  <c:v>-109.49703916078835</c:v>
                </c:pt>
                <c:pt idx="7">
                  <c:v>-123.39703916078835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DE2-485A-B980-6CDC6767BCFA}"/>
            </c:ext>
          </c:extLst>
        </c:ser>
        <c:ser>
          <c:idx val="1"/>
          <c:order val="1"/>
          <c:tx>
            <c:strRef>
              <c:f>'Analysis summary'!$C$35</c:f>
              <c:strCache>
                <c:ptCount val="1"/>
                <c:pt idx="0">
                  <c:v>GSTT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elete val="1"/>
          </c:dLbls>
          <c:xVal>
            <c:numRef>
              <c:f>'Analysis summary'!$A$36:$A$43</c:f>
              <c:numCache>
                <c:formatCode>0%</c:formatCode>
                <c:ptCount val="8"/>
                <c:pt idx="0">
                  <c:v>0.05</c:v>
                </c:pt>
                <c:pt idx="1">
                  <c:v>0.1</c:v>
                </c:pt>
                <c:pt idx="2">
                  <c:v>0.2</c:v>
                </c:pt>
                <c:pt idx="3">
                  <c:v>0.3</c:v>
                </c:pt>
                <c:pt idx="4">
                  <c:v>0.5</c:v>
                </c:pt>
                <c:pt idx="5">
                  <c:v>0.7</c:v>
                </c:pt>
                <c:pt idx="6">
                  <c:v>0.9</c:v>
                </c:pt>
                <c:pt idx="7">
                  <c:v>1</c:v>
                </c:pt>
              </c:numCache>
            </c:numRef>
          </c:xVal>
          <c:yVal>
            <c:numRef>
              <c:f>'Analysis summary'!$C$36:$C$43</c:f>
              <c:numCache>
                <c:formatCode>"£"#,##0.00</c:formatCode>
                <c:ptCount val="8"/>
                <c:pt idx="0">
                  <c:v>6.5400598922350639</c:v>
                </c:pt>
                <c:pt idx="1">
                  <c:v>-0.40994010776492473</c:v>
                </c:pt>
                <c:pt idx="2">
                  <c:v>-14.30994010776493</c:v>
                </c:pt>
                <c:pt idx="3">
                  <c:v>-28.209940107764936</c:v>
                </c:pt>
                <c:pt idx="4">
                  <c:v>-56.009940107764919</c:v>
                </c:pt>
                <c:pt idx="5">
                  <c:v>-83.80994010776493</c:v>
                </c:pt>
                <c:pt idx="6">
                  <c:v>-111.60994010776493</c:v>
                </c:pt>
                <c:pt idx="7">
                  <c:v>-125.50994010776492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3DE2-485A-B980-6CDC6767BCFA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axId val="988244479"/>
        <c:axId val="985299247"/>
      </c:scatterChart>
      <c:valAx>
        <c:axId val="98824447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 i="0" u="none" strike="noStrike" kern="1200" baseline="0" dirty="0">
                    <a:solidFill>
                      <a:schemeClr val="tx1"/>
                    </a:solidFill>
                  </a:rPr>
                  <a:t>Percentage bypassing MDTM</a:t>
                </a:r>
                <a:endParaRPr lang="en-IN" sz="1400" b="1" i="0" u="none" strike="noStrike" kern="1200" baseline="0" dirty="0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IN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5299247"/>
        <c:crosses val="autoZero"/>
        <c:crossBetween val="midCat"/>
      </c:valAx>
      <c:valAx>
        <c:axId val="985299247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400" b="0" i="0" u="none" strike="noStrike" kern="1200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 i="0" u="none" strike="noStrike" kern="1200" baseline="0" dirty="0">
                    <a:solidFill>
                      <a:schemeClr val="tx1"/>
                    </a:solidFill>
                  </a:rPr>
                  <a:t>Cost difference</a:t>
                </a:r>
                <a:endParaRPr lang="en-IN" sz="1400" b="1" i="0" u="none" strike="noStrike" kern="1200" baseline="0" dirty="0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400" b="0" i="0" u="none" strike="noStrike" kern="1200" baseline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+mn-lt"/>
                  <a:ea typeface="+mn-ea"/>
                  <a:cs typeface="+mn-cs"/>
                </a:defRPr>
              </a:pPr>
              <a:endParaRPr lang="en-IN"/>
            </a:p>
          </c:txPr>
        </c:title>
        <c:numFmt formatCode="&quot;£&quot;#,##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8244479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490864163169101"/>
          <c:y val="0.9081895284319379"/>
          <c:w val="0.2391007432330528"/>
          <c:h val="7.10259740755671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C203C-C2D9-CBC2-15EB-6A435AB692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09B5F5-D40E-19E3-51E4-7717E41EC6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2F1E27-CC5F-B0A8-B498-BAB1AA422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2944-A0BE-4B4E-9424-BF1F8F90EE79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E12C06-15C5-B707-2120-B550B961C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EB6886-C574-740D-1208-C8D87DE42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E0F70-3D5C-DB4B-BCD8-1A3150147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597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DF99C-F533-E8DB-E6C7-C14629A51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438351-4681-6702-5033-57C34F6F7F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4495F2-FF8C-E4D3-4582-995F0F4C8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2944-A0BE-4B4E-9424-BF1F8F90EE79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8ABD2-9FDD-0A84-69D5-025D4DA11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4CFB09-BD6A-C1E7-8B3B-530CEF629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E0F70-3D5C-DB4B-BCD8-1A3150147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7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7BCE8A-B1EE-BFC9-AB38-9235610B4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D29620-30B8-C2C8-E2EE-205EC11020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AD9B6B-530C-36F2-644E-B3E1C4D5C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2944-A0BE-4B4E-9424-BF1F8F90EE79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0D2913-A68B-0A5E-F83C-F146517D5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98F507-EA8D-18FD-9174-2F2138270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E0F70-3D5C-DB4B-BCD8-1A3150147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454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463F7-7324-493A-76BE-0FD0CD6F4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6FEEA4-620F-6C55-4FA2-3B630CEF5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A19BD2-8CFC-C06C-F75D-3686AED37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2944-A0BE-4B4E-9424-BF1F8F90EE79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BB068-7672-2F5D-6470-117E1E800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07F338-659A-D9D3-A4BE-D6CB2FBDA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E0F70-3D5C-DB4B-BCD8-1A3150147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395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A9934-F39D-D8B5-4E95-7E19CAAD1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066412-4D93-0EDF-ED3D-ABAE8C52DA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F6A0A6-A1B4-A74D-80C2-3C9AD850F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2944-A0BE-4B4E-9424-BF1F8F90EE79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B68ADA-C061-983F-DA63-A5348940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BEE839-D485-1C24-37DD-D7AEFCF00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E0F70-3D5C-DB4B-BCD8-1A3150147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82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916DC-4301-E595-C2DF-8583C952C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CB5D1-F185-DFB2-5CE1-3F17476C26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3BBCC7-95B0-EF0A-BDA3-6C37CC40C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B7ECE9-29DD-4A87-803C-CB89D1F40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2944-A0BE-4B4E-9424-BF1F8F90EE79}" type="datetimeFigureOut">
              <a:rPr lang="en-US" smtClean="0"/>
              <a:t>4/17/26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1C3394-5CE8-1F38-C508-48B0AE9D2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C949A8-CDD6-E207-B520-5946EA7B3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E0F70-3D5C-DB4B-BCD8-1A3150147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035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66174-F74C-EEEC-4313-733222476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D9F001-A5F5-DC2F-E9F1-3FC26A0125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F83FC8-EFE9-A011-7F0E-C307636A83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203B71-02AC-54D0-8D3C-254518DB1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5C0261-F996-6924-06E2-C0C005F5D1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D59DC-2ED9-60E7-1CD4-E3C815125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2944-A0BE-4B4E-9424-BF1F8F90EE79}" type="datetimeFigureOut">
              <a:rPr lang="en-US" smtClean="0"/>
              <a:t>4/17/26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262A5F-7D2C-8B89-1BC4-397AD7DD8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E0E215-AA9A-4055-6B79-414DCE945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E0F70-3D5C-DB4B-BCD8-1A3150147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026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EF23A-E221-8BD3-2CB4-759D1B401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EC3B7F-42BC-601A-A6AD-92685704F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2944-A0BE-4B4E-9424-BF1F8F90EE79}" type="datetimeFigureOut">
              <a:rPr lang="en-US" smtClean="0"/>
              <a:t>4/17/26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81FEF6-2C47-B311-F4F5-6C4999BE3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BE4356-2397-0459-3074-EC96E44C5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E0F70-3D5C-DB4B-BCD8-1A3150147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993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A98B65-8657-D383-767D-37EFA059F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2944-A0BE-4B4E-9424-BF1F8F90EE79}" type="datetimeFigureOut">
              <a:rPr lang="en-US" smtClean="0"/>
              <a:t>4/17/26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2296E6-BFFB-6BF5-ACF2-788FC87A9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35A752-DBF5-3172-7535-91B44E16B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E0F70-3D5C-DB4B-BCD8-1A3150147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090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FD7D6-A423-A436-02BD-354FB8FBA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EB4AE-F2DE-EAC4-E862-F549B029BC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595428-E125-6613-8965-CC987FA1EC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11A782-B91A-B7EE-CE5F-0CEB28E70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2944-A0BE-4B4E-9424-BF1F8F90EE79}" type="datetimeFigureOut">
              <a:rPr lang="en-US" smtClean="0"/>
              <a:t>4/17/26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C2EA19-CBF7-E5A6-6E83-0EBC63007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9615BE-39EF-D93F-C8CB-F46C0EF04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E0F70-3D5C-DB4B-BCD8-1A3150147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053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E334C-B83C-E670-C537-DE4C345CF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DE56DC-86FB-4C39-A309-FAB863E988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4E7E44-A8EA-7102-FE26-1FAA06A88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815BB4-A618-0220-CB8D-F24C6536B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2944-A0BE-4B4E-9424-BF1F8F90EE79}" type="datetimeFigureOut">
              <a:rPr lang="en-US" smtClean="0"/>
              <a:t>4/17/26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6B1B5-F3EA-D19C-745D-949E828F9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F28066-EC73-0B82-C037-F8C581F48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E0F70-3D5C-DB4B-BCD8-1A3150147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56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E391A5-E07D-E493-57C3-B73079868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BFB86C-8754-4A99-3360-68E863042E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2674DD-D0A4-F08B-D51F-2194714003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8E2944-A0BE-4B4E-9424-BF1F8F90EE79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1961E-5C19-14BC-5295-1408949C3B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9E6C7C-F0CF-40E1-5BCF-61F611C739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8E0F70-3D5C-DB4B-BCD8-1A3150147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270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A1337-1C72-FAA1-1D4D-749C20D98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0949"/>
            <a:ext cx="10515600" cy="105727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/>
              <a:t>Sensitivity analysis: Cost difference with increase in the % of cases bypassing MDTM</a:t>
            </a:r>
            <a:endParaRPr lang="en-IN" sz="4000" b="1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54AA19F-41F3-B5B5-0654-E83AB6C998F2}"/>
              </a:ext>
            </a:extLst>
          </p:cNvPr>
          <p:cNvGraphicFramePr>
            <a:graphicFrameLocks noGrp="1"/>
          </p:cNvGraphicFramePr>
          <p:nvPr/>
        </p:nvGraphicFramePr>
        <p:xfrm>
          <a:off x="194734" y="2190042"/>
          <a:ext cx="4264378" cy="3461027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294432">
                  <a:extLst>
                    <a:ext uri="{9D8B030D-6E8A-4147-A177-3AD203B41FA5}">
                      <a16:colId xmlns:a16="http://schemas.microsoft.com/office/drawing/2014/main" val="1964000274"/>
                    </a:ext>
                  </a:extLst>
                </a:gridCol>
                <a:gridCol w="1306285">
                  <a:extLst>
                    <a:ext uri="{9D8B030D-6E8A-4147-A177-3AD203B41FA5}">
                      <a16:colId xmlns:a16="http://schemas.microsoft.com/office/drawing/2014/main" val="286990307"/>
                    </a:ext>
                  </a:extLst>
                </a:gridCol>
                <a:gridCol w="1663661">
                  <a:extLst>
                    <a:ext uri="{9D8B030D-6E8A-4147-A177-3AD203B41FA5}">
                      <a16:colId xmlns:a16="http://schemas.microsoft.com/office/drawing/2014/main" val="3878896554"/>
                    </a:ext>
                  </a:extLst>
                </a:gridCol>
              </a:tblGrid>
              <a:tr h="30853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IN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Percentage bypassing MDTM with the use of CDSS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IN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Cost difference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6277715"/>
                  </a:ext>
                </a:extLst>
              </a:tr>
              <a:tr h="586513">
                <a:tc vMerge="1">
                  <a:txBody>
                    <a:bodyPr/>
                    <a:lstStyle/>
                    <a:p>
                      <a:pPr algn="l" fontAlgn="b"/>
                      <a:r>
                        <a:rPr lang="en-IN" sz="1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Percentage bypassing MDTM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KCH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GSTT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08078175"/>
                  </a:ext>
                </a:extLst>
              </a:tr>
              <a:tr h="320748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5%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£8.65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£6.54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61207296"/>
                  </a:ext>
                </a:extLst>
              </a:tr>
              <a:tr h="320748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10%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£1.70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-£0.41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02908550"/>
                  </a:ext>
                </a:extLst>
              </a:tr>
              <a:tr h="320748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20%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-£12.20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-£14.31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23524405"/>
                  </a:ext>
                </a:extLst>
              </a:tr>
              <a:tr h="320748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u="none" strike="noStrike">
                          <a:solidFill>
                            <a:srgbClr val="000000"/>
                          </a:solidFill>
                          <a:effectLst/>
                        </a:rPr>
                        <a:t>30%</a:t>
                      </a:r>
                      <a:endParaRPr lang="en-IN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-£26.10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-£28.21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38161970"/>
                  </a:ext>
                </a:extLst>
              </a:tr>
              <a:tr h="320748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50%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-£53.90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-£56.01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25052554"/>
                  </a:ext>
                </a:extLst>
              </a:tr>
              <a:tr h="320748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70%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-£81.70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-£83.81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15785843"/>
                  </a:ext>
                </a:extLst>
              </a:tr>
              <a:tr h="320748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90%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-£109.50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-£111.61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88381860"/>
                  </a:ext>
                </a:extLst>
              </a:tr>
              <a:tr h="320748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100%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-£123.40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-£125.51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6479457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7B3DF09-2314-F8F2-280D-6A37EFB39597}"/>
              </a:ext>
            </a:extLst>
          </p:cNvPr>
          <p:cNvSpPr txBox="1"/>
          <p:nvPr/>
        </p:nvSpPr>
        <p:spPr>
          <a:xfrm>
            <a:off x="194734" y="5717568"/>
            <a:ext cx="4607352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Cost difference: Cost of CDSS arm minus the cost of MDTM arm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Minus sign indicates cost savings with the use of CDSS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Unit cost of CDSS is assumed constant at </a:t>
            </a:r>
            <a:r>
              <a:rPr lang="en-IN" sz="1200" b="0" i="0" u="none" strike="noStrike" dirty="0">
                <a:solidFill>
                  <a:srgbClr val="000000"/>
                </a:solidFill>
                <a:effectLst/>
                <a:latin typeface="+mn-lt"/>
              </a:rPr>
              <a:t>£ 13.5 and £ 15.6 for GSTT </a:t>
            </a:r>
          </a:p>
          <a:p>
            <a:r>
              <a:rPr lang="en-IN" sz="1200" b="0" i="0" u="none" strike="noStrike" dirty="0">
                <a:solidFill>
                  <a:srgbClr val="000000"/>
                </a:solidFill>
                <a:effectLst/>
                <a:latin typeface="+mn-lt"/>
              </a:rPr>
              <a:t>and KCH respectively as shown in slide 6 </a:t>
            </a:r>
            <a:endParaRPr lang="en-IN" sz="1200" dirty="0">
              <a:solidFill>
                <a:srgbClr val="00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IN" sz="1200" dirty="0">
                <a:solidFill>
                  <a:srgbClr val="000000"/>
                </a:solidFill>
              </a:rPr>
              <a:t>MDTM cost: </a:t>
            </a:r>
            <a:r>
              <a:rPr lang="en-IN" sz="12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£ 139 per patient</a:t>
            </a: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IN" sz="1200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63E5DF3-F033-F6FB-6944-4E980F06B77E}"/>
              </a:ext>
            </a:extLst>
          </p:cNvPr>
          <p:cNvGraphicFramePr>
            <a:graphicFrameLocks/>
          </p:cNvGraphicFramePr>
          <p:nvPr/>
        </p:nvGraphicFramePr>
        <p:xfrm>
          <a:off x="5175954" y="2136295"/>
          <a:ext cx="5921023" cy="3666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48057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</Words>
  <Application>Microsoft Macintosh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Sensitivity analysis: Cost difference with increase in the % of cases bypassing MDTM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Kate Dodgson</dc:creator>
  <cp:lastModifiedBy>Kate Dodgson</cp:lastModifiedBy>
  <cp:revision>1</cp:revision>
  <dcterms:created xsi:type="dcterms:W3CDTF">2026-04-17T09:24:44Z</dcterms:created>
  <dcterms:modified xsi:type="dcterms:W3CDTF">2026-04-17T09:25:03Z</dcterms:modified>
</cp:coreProperties>
</file>